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2018-09-19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3937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Sposoby dostosowania warunków i form przeprowadzania egzaminu ósmoklasisty i egzaminu gimnazjalnego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Opracowane na podstawie Komunikatu dyrektora Centralnej Komisji Egzaminacyjnej z 20 sierpnia 2018 r. w sprawie szczegółowych sposobów dostosowania warunków i form przeprowadzania egzaminu ósmoklasisty i egzaminu gimnazjalnego w roku szkolnym 2018/2019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Jeżeli konieczność dostosowania warunków lub formy przeprowadzania egzaminu wystąpi po </a:t>
            </a:r>
            <a:r>
              <a:rPr lang="pl-PL" b="1" dirty="0" smtClean="0">
                <a:solidFill>
                  <a:srgbClr val="FF0000"/>
                </a:solidFill>
              </a:rPr>
              <a:t>20 listopada 2018 r</a:t>
            </a:r>
            <a:r>
              <a:rPr lang="pl-PL" b="1" dirty="0" smtClean="0"/>
              <a:t>. </a:t>
            </a:r>
            <a:r>
              <a:rPr lang="pl-PL" dirty="0" smtClean="0"/>
              <a:t>dyrektor szkoły lub upoważniony przez niego nauczyciel informuje niezwłocznie na piśmie rodziców ucznia             o wskazanym przez radę pedagogiczną sposobie dostosowania warunków lub formy przeprowadzania egzaminu ósmoklasisty.</a:t>
            </a:r>
          </a:p>
          <a:p>
            <a:r>
              <a:rPr lang="pl-PL" dirty="0" smtClean="0"/>
              <a:t>W szczególnych przypadkach wynikających ze stanu zdrowia lub niepełnosprawności ucznia, za zgodą dyrektora właściwej okręgowej komisji egzaminacyjnej, egzamin ósmoklasisty może być przeprowadzony w miejscu innym niż szkoła (np. w domu, szpitalu).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Uczniowie chorzy lub niesprawni czasowo 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(na podstawie zaświadczenia lekarskiego):</a:t>
            </a:r>
          </a:p>
          <a:p>
            <a:pPr>
              <a:buNone/>
            </a:pPr>
            <a:r>
              <a:rPr lang="pl-PL" dirty="0" smtClean="0"/>
              <a:t>- Korzystanie z zaleconego przez lekarza sprzętu medycznego.</a:t>
            </a:r>
          </a:p>
          <a:p>
            <a:pPr>
              <a:buNone/>
            </a:pPr>
            <a:r>
              <a:rPr lang="pl-PL" dirty="0" smtClean="0"/>
              <a:t>- Dostosowanie warunków przystępowania do egzaminu do specyfiki choroby.</a:t>
            </a:r>
          </a:p>
          <a:p>
            <a:pPr>
              <a:buNone/>
            </a:pPr>
            <a:r>
              <a:rPr lang="pl-PL" dirty="0" smtClean="0"/>
              <a:t>- Korzystanie z pomocy nauczyciela wspomagającego, który zapisuje odpowiedzi dyktowane przez zdającego (możliwe wtedy, gdy uczeń nie może pisać sam i przystępuje do egzaminu w oddzielnej sali).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 smtClean="0"/>
              <a:t>Wybrane sposoby dostosowania warunków      i form przeprowadzania egzaminu ósmoklasisty w roku szkolnym 2018/2019: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Uczniowie ze specyficznymi trudnościami w uczeniu się,    w tym z dysleksją, dysgrafią, dysortografią, dyskalkulią  </a:t>
            </a:r>
            <a:r>
              <a:rPr lang="pl-PL" dirty="0" smtClean="0"/>
              <a:t>(na podstawie opinii poradni </a:t>
            </a:r>
            <a:r>
              <a:rPr lang="pl-PL" dirty="0" err="1" smtClean="0"/>
              <a:t>p-p</a:t>
            </a:r>
            <a:r>
              <a:rPr lang="pl-PL" dirty="0" smtClean="0"/>
              <a:t>):</a:t>
            </a:r>
          </a:p>
          <a:p>
            <a:pPr>
              <a:buNone/>
            </a:pPr>
            <a:r>
              <a:rPr lang="pl-PL" dirty="0" smtClean="0"/>
              <a:t>-  Zaznaczanie odpowiedzi do zadań zamkniętych                   w zeszycie zadań egzaminacyjnych, bez przenoszenia ich   na kartę odpowiedzi.</a:t>
            </a:r>
          </a:p>
          <a:p>
            <a:pPr>
              <a:buNone/>
            </a:pPr>
            <a:r>
              <a:rPr lang="pl-PL" dirty="0" smtClean="0"/>
              <a:t>-  Przedłużenie czasu pisania egzaminu.</a:t>
            </a:r>
          </a:p>
          <a:p>
            <a:pPr>
              <a:buNone/>
            </a:pPr>
            <a:r>
              <a:rPr lang="pl-PL" dirty="0" smtClean="0"/>
              <a:t>-  Zapisywanie odpowiedzi do zadań na komputerze (możliwe tylko wtedy, gdy głębokość zaburzenia grafii uniemożliwia odczytanie pracy egzaminacyjnej).</a:t>
            </a:r>
          </a:p>
          <a:p>
            <a:pPr>
              <a:buNone/>
            </a:pPr>
            <a:r>
              <a:rPr lang="pl-PL" dirty="0" smtClean="0"/>
              <a:t>-  Korzystanie z pomocy nauczyciela wspomagającego, który zapisuje odpowiedzi zdającego do zadań otwartych (możliwe tylko wtedy, gdy głębokość zaburzenia grafii uniemożliwia odczytanie pracy egzaminacyjnej i gdy uczeń (słuchacz) w toku edukacji został wdrożony do takiej współpracy z nauczycielem).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 smtClean="0"/>
              <a:t>Wybrane sposoby dostosowania warunków      i form przeprowadzania egzaminu ósmoklasisty w roku szkolnym 2018/2019: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- Pomoc nauczyciela (członka zespołu nadzorującego), który przed przystąpieniem ucznia do pracy, odczytuje     z arkusza rezerwowego jeden raz głośno, po kolei wszystkie teksty liczące po 250 słów lub więcej, stanowiące podstawę zadań egzaminu ósmoklasisty albo egzaminu gimnazjalnego z języka polskiego (możliwe tylko wtedy, gdy głęboka dysleksja znacznie utrudnia samodzielne czytanie i zrozumienie dłuższego tekstu lub wtedy, kiedy poważne trudności w samodzielnym czytaniu i rozumieniu dłuższego tekstu zostały wskazane w opinii poradni psychologiczno-pedagogicznej).</a:t>
            </a:r>
          </a:p>
          <a:p>
            <a:pPr>
              <a:buNone/>
            </a:pPr>
            <a:r>
              <a:rPr lang="pl-PL" dirty="0" smtClean="0"/>
              <a:t>- Zastosowanie szczegółowych zasad oceniania rozwiązań zadań otwartych z języka polskiego, języków obcych nowożytnych oraz matematyki, uwzględniających specyficzne trudności w uczeniu się.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 smtClean="0"/>
              <a:t>Wybrane sposoby dostosowania warunków      i form przeprowadzania egzaminu ósmoklasisty w roku szkolnym 2018/2019: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Uczniowie z przewlekłymi  chorobami</a:t>
            </a:r>
            <a:r>
              <a:rPr lang="pl-PL" dirty="0" smtClean="0">
                <a:solidFill>
                  <a:srgbClr val="FF0000"/>
                </a:solidFill>
              </a:rPr>
              <a:t>              </a:t>
            </a:r>
            <a:r>
              <a:rPr lang="pl-PL" dirty="0" smtClean="0"/>
              <a:t>(na podstawie orzeczenia o potrzebie indywidualnego nauczania lub zaświadczenia      o stanie zdrowia wydanego przez lekarza):  </a:t>
            </a:r>
          </a:p>
          <a:p>
            <a:pPr>
              <a:buNone/>
            </a:pPr>
            <a:r>
              <a:rPr lang="pl-PL" dirty="0" smtClean="0"/>
              <a:t>- Korzystanie z zaleconego przez lekarza sprzętu medycznego i leków koniecznych ze względu na chorobę.</a:t>
            </a:r>
          </a:p>
          <a:p>
            <a:pPr>
              <a:buNone/>
            </a:pPr>
            <a:r>
              <a:rPr lang="pl-PL" dirty="0" smtClean="0"/>
              <a:t>- Dostosowanie warunków przystępowania do egzaminu do specyfiki choroby.</a:t>
            </a:r>
          </a:p>
          <a:p>
            <a:pPr>
              <a:buNone/>
            </a:pPr>
            <a:r>
              <a:rPr lang="pl-PL" dirty="0" smtClean="0"/>
              <a:t>- Przedłużenie czasu pracy podczas egzaminu.</a:t>
            </a:r>
          </a:p>
          <a:p>
            <a:pPr>
              <a:buNone/>
            </a:pPr>
            <a:r>
              <a:rPr lang="pl-PL" dirty="0" smtClean="0"/>
              <a:t>- Korzystanie z pomocy nauczyciela wspomagającego w pisaniu i/lub czytaniu, jeżeli choroba uniemożliwia pisanie lub czytanie.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dirty="0" smtClean="0"/>
              <a:t>Wybrane sposoby dostosowania warunków      i form przeprowadzania egzaminu ósmoklasisty w roku szkolnym 2018/2019:</a:t>
            </a:r>
            <a:endParaRPr lang="pl-PL" sz="3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pl-PL" dirty="0" smtClean="0"/>
              <a:t>Jeżeli  jest mowa o przedłużeniu czasu na wykonanie zadań z arkusza standardowego, oznacza to, że pracę z arkuszem można przedłużyć: </a:t>
            </a:r>
          </a:p>
          <a:p>
            <a:pPr>
              <a:buNone/>
            </a:pPr>
            <a:r>
              <a:rPr lang="pl-PL" dirty="0" smtClean="0"/>
              <a:t>z </a:t>
            </a:r>
            <a:r>
              <a:rPr lang="pl-PL" b="1" dirty="0" smtClean="0"/>
              <a:t>języka polskiego </a:t>
            </a:r>
            <a:r>
              <a:rPr lang="pl-PL" dirty="0" smtClean="0"/>
              <a:t>– nie więcej niż o </a:t>
            </a:r>
            <a:r>
              <a:rPr lang="pl-PL" b="1" dirty="0" smtClean="0"/>
              <a:t>60 minut</a:t>
            </a:r>
            <a:r>
              <a:rPr lang="pl-PL" dirty="0" smtClean="0"/>
              <a:t>,  </a:t>
            </a:r>
          </a:p>
          <a:p>
            <a:pPr>
              <a:buNone/>
            </a:pPr>
            <a:r>
              <a:rPr lang="pl-PL" dirty="0" smtClean="0"/>
              <a:t>z </a:t>
            </a:r>
            <a:r>
              <a:rPr lang="pl-PL" b="1" dirty="0" smtClean="0"/>
              <a:t>matematyki</a:t>
            </a:r>
            <a:r>
              <a:rPr lang="pl-PL" dirty="0" smtClean="0"/>
              <a:t> – nie więcej niż o </a:t>
            </a:r>
            <a:r>
              <a:rPr lang="pl-PL" b="1" dirty="0" smtClean="0"/>
              <a:t>50 minut</a:t>
            </a:r>
            <a:r>
              <a:rPr lang="pl-PL" dirty="0" smtClean="0"/>
              <a:t>,  </a:t>
            </a:r>
          </a:p>
          <a:p>
            <a:pPr>
              <a:buNone/>
            </a:pPr>
            <a:r>
              <a:rPr lang="pl-PL" dirty="0" smtClean="0"/>
              <a:t>z </a:t>
            </a:r>
            <a:r>
              <a:rPr lang="pl-PL" b="1" dirty="0" smtClean="0"/>
              <a:t>języka obcego nowożytnego </a:t>
            </a:r>
            <a:r>
              <a:rPr lang="pl-PL" dirty="0" smtClean="0"/>
              <a:t>– nie więcej niż o </a:t>
            </a:r>
            <a:r>
              <a:rPr lang="pl-PL" b="1" dirty="0" smtClean="0"/>
              <a:t>45 minut.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/>
              <a:t>Wybrane sposoby dostosowania warunków      i form przeprowadzania egzaminu ósmoklasisty w roku szkolnym 2018/2019:</a:t>
            </a:r>
            <a:endParaRPr lang="pl-PL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Arkusze dostosowane do dysfunkcji (dostosowanie formy) przysługują uczniom: niesłyszącym, </a:t>
            </a:r>
            <a:r>
              <a:rPr lang="pl-PL" dirty="0" err="1" smtClean="0"/>
              <a:t>słabosłyszącym</a:t>
            </a:r>
            <a:r>
              <a:rPr lang="pl-PL" dirty="0" smtClean="0"/>
              <a:t>, niewidomym, </a:t>
            </a:r>
            <a:r>
              <a:rPr lang="pl-PL" dirty="0" err="1" smtClean="0"/>
              <a:t>słabowidzącym</a:t>
            </a:r>
            <a:r>
              <a:rPr lang="pl-PL" dirty="0" smtClean="0"/>
              <a:t>, niepełnosprawnym ruchowo, z niepełnosprawnością intelektualną             w stopniu lekkim, z autyzmem, w tym           z zespołem </a:t>
            </a:r>
            <a:r>
              <a:rPr lang="pl-PL" dirty="0" err="1" smtClean="0"/>
              <a:t>Aspergera</a:t>
            </a:r>
            <a:r>
              <a:rPr lang="pl-PL" dirty="0" smtClean="0"/>
              <a:t> i z ograniczoną znajomością języka polskiego.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  <p:pic>
        <p:nvPicPr>
          <p:cNvPr id="1026" name="Picture 2" descr="C:\Users\Iwona\Desktop\owl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46643"/>
          </a:xfrm>
        </p:spPr>
        <p:txBody>
          <a:bodyPr>
            <a:normAutofit fontScale="92500" lnSpcReduction="20000"/>
          </a:bodyPr>
          <a:lstStyle/>
          <a:p>
            <a:r>
              <a:rPr lang="pl-PL" u="sng" dirty="0" smtClean="0">
                <a:solidFill>
                  <a:srgbClr val="FF0000"/>
                </a:solidFill>
              </a:rPr>
              <a:t>Dostosowanie formy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egzaminu polega na przygotowaniu odrębnych arkuszy dostosowanych do potrzeb i możliwości zdających.</a:t>
            </a:r>
          </a:p>
          <a:p>
            <a:r>
              <a:rPr lang="pl-PL" u="sng" dirty="0" smtClean="0">
                <a:solidFill>
                  <a:srgbClr val="FF0000"/>
                </a:solidFill>
              </a:rPr>
              <a:t>Dostosowanie warunków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przeprowadzania egzaminu polega między innymi na: zminimalizowaniu ograniczeń wynikających        z niepełnosprawności, niedostosowania społecznego lub zagrożenia niedostosowaniem społecznym ucznia, zapewnienie uczniowi  miejsca pracy odpowiedniego do jego potrzeb, odpowiednim przedłużeniu czasu na przeprowadzenie sprawdzianu, wykorzystaniu odpowiedniego sprzętu specjalistycznego            i środków dydaktycznych, zapewnieniu obecności i pomocy nauczyciela wspomagającego ucznia   w czasie egzaminu.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Posiadający </a:t>
            </a:r>
            <a:r>
              <a:rPr lang="pl-PL" b="1" u="sng" dirty="0" smtClean="0"/>
              <a:t>orzeczenie o potrzebie kształcenia specjalnego </a:t>
            </a:r>
            <a:r>
              <a:rPr lang="pl-PL" dirty="0" smtClean="0"/>
              <a:t>wydane ze względu na niepełnosprawność (uczniowie </a:t>
            </a:r>
            <a:r>
              <a:rPr lang="pl-PL" dirty="0" err="1" smtClean="0"/>
              <a:t>słabosłyszący</a:t>
            </a:r>
            <a:r>
              <a:rPr lang="pl-PL" dirty="0" smtClean="0"/>
              <a:t>        i niesłyszący,  </a:t>
            </a:r>
            <a:r>
              <a:rPr lang="pl-PL" dirty="0" err="1" smtClean="0"/>
              <a:t>słabowidzący</a:t>
            </a:r>
            <a:r>
              <a:rPr lang="pl-PL" dirty="0" smtClean="0"/>
              <a:t> i niewidomi,             z niepełnosprawnością ruchową, z afazją,           z niepełnosprawnością intelektualną w stopniu lekkim,  z autyzmem, w tym z zespołem </a:t>
            </a:r>
            <a:r>
              <a:rPr lang="pl-PL" dirty="0" err="1" smtClean="0"/>
              <a:t>Aspergera</a:t>
            </a:r>
            <a:r>
              <a:rPr lang="pl-PL" dirty="0" smtClean="0"/>
              <a:t>) – na podstawie orzeczenia.</a:t>
            </a:r>
          </a:p>
          <a:p>
            <a:r>
              <a:rPr lang="pl-PL" dirty="0" smtClean="0"/>
              <a:t>Posiadający </a:t>
            </a:r>
            <a:r>
              <a:rPr lang="pl-PL" b="1" u="sng" dirty="0" smtClean="0"/>
              <a:t>orzeczenie o potrzebie kształcenia specjalnego </a:t>
            </a:r>
            <a:r>
              <a:rPr lang="pl-PL" dirty="0" smtClean="0"/>
              <a:t>wydane ze względu na niedostosowanie społeczne lub zagrożenie niedostosowaniem społecznym – na podstawie orzeczenia.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Uczniowie uprawnieni do dostosowania: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Posiadający </a:t>
            </a:r>
            <a:r>
              <a:rPr lang="pl-PL" b="1" u="sng" dirty="0" smtClean="0"/>
              <a:t>orzeczenie o potrzebie indywidualnego nauczania </a:t>
            </a:r>
            <a:r>
              <a:rPr lang="pl-PL" dirty="0" smtClean="0"/>
              <a:t>(z przewlekłymi chorobami) – na podstawie orzeczenia.</a:t>
            </a:r>
          </a:p>
          <a:p>
            <a:r>
              <a:rPr lang="pl-PL" u="sng" dirty="0" smtClean="0"/>
              <a:t>Chorzy lub niesprawni czasowo </a:t>
            </a:r>
            <a:r>
              <a:rPr lang="pl-PL" dirty="0" smtClean="0"/>
              <a:t>(w tym z czasową niesprawnością rąk, z przewlekłymi chorobami) – na podstawie </a:t>
            </a:r>
            <a:r>
              <a:rPr lang="pl-PL" b="1" dirty="0" smtClean="0"/>
              <a:t>zaświadczenia o stanie zdrowia wydanego przez lekarza.</a:t>
            </a:r>
          </a:p>
          <a:p>
            <a:r>
              <a:rPr lang="pl-PL" dirty="0" smtClean="0"/>
              <a:t>Posiadający </a:t>
            </a:r>
            <a:r>
              <a:rPr lang="pl-PL" b="1" u="sng" dirty="0" smtClean="0"/>
              <a:t>opinię poradni psychologiczno-pedagogicznej</a:t>
            </a:r>
            <a:r>
              <a:rPr lang="pl-PL" b="1" dirty="0" smtClean="0"/>
              <a:t>, </a:t>
            </a:r>
            <a:r>
              <a:rPr lang="pl-PL" dirty="0" smtClean="0"/>
              <a:t>w tym poradni specjalistycznej,   o specyficznych trudnościach w uczeniu się,       w tym: z dysleksją, dysgrafią, dysortografią, dyskalkulią – na podstawie  opinii poradni psychologiczno-pedagogicznej.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Uczniowie uprawnieni do dostosowania: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Uczniowie, którzy w roku szkolnym 2018/2019 byli objęci pomocą psychologiczno-pedagogiczną  w szkole ze względu na:</a:t>
            </a:r>
          </a:p>
          <a:p>
            <a:pPr marL="624078" indent="-514350">
              <a:buFont typeface="+mj-lt"/>
              <a:buAutoNum type="alphaLcPeriod"/>
            </a:pPr>
            <a:r>
              <a:rPr lang="pl-PL" dirty="0" smtClean="0"/>
              <a:t>trudności adaptacyjne związane z wcześniejszym kształceniem za granicą;</a:t>
            </a:r>
          </a:p>
          <a:p>
            <a:pPr marL="624078" indent="-514350">
              <a:buFont typeface="+mj-lt"/>
              <a:buAutoNum type="alphaLcPeriod"/>
            </a:pPr>
            <a:r>
              <a:rPr lang="pl-PL" dirty="0" smtClean="0"/>
              <a:t>zaburzenia komunikacji językowej;</a:t>
            </a:r>
          </a:p>
          <a:p>
            <a:pPr marL="624078" indent="-514350">
              <a:buFont typeface="+mj-lt"/>
              <a:buAutoNum type="alphaLcPeriod"/>
            </a:pPr>
            <a:r>
              <a:rPr lang="pl-PL" dirty="0" smtClean="0"/>
              <a:t>sytuację kryzysową lub traumatyczną</a:t>
            </a:r>
          </a:p>
          <a:p>
            <a:r>
              <a:rPr lang="pl-PL" b="1" u="sng" dirty="0" smtClean="0"/>
              <a:t>na podstawie pozytywnej opinii rady pedagogicznej</a:t>
            </a:r>
            <a:r>
              <a:rPr lang="pl-PL" b="1" dirty="0" smtClean="0"/>
              <a:t>.</a:t>
            </a:r>
          </a:p>
          <a:p>
            <a:r>
              <a:rPr lang="pl-PL" dirty="0" smtClean="0"/>
              <a:t>Uczniowie, którym ograniczona znajomość języka polskiego utrudnia zrozumienie czytanego tekstu (cudzoziemcy) – </a:t>
            </a:r>
            <a:r>
              <a:rPr lang="pl-PL" b="1" u="sng" dirty="0" smtClean="0"/>
              <a:t>na podstawie pozytywnej opinii rady pedagogicznej</a:t>
            </a:r>
            <a:r>
              <a:rPr lang="pl-PL" b="1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Uczniowie uprawnieni do dostosowania: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Zaświadczenie o stanie zdrowia lub opinię przedkłada się dyrektorowi szkoły nie później niż do </a:t>
            </a:r>
            <a:r>
              <a:rPr lang="pl-PL" b="1" dirty="0" smtClean="0">
                <a:solidFill>
                  <a:srgbClr val="FF0000"/>
                </a:solidFill>
              </a:rPr>
              <a:t>15 października 2018 roku</a:t>
            </a:r>
            <a:r>
              <a:rPr lang="pl-PL" b="1" dirty="0" smtClean="0"/>
              <a:t>. </a:t>
            </a:r>
            <a:r>
              <a:rPr lang="pl-PL" dirty="0" smtClean="0"/>
              <a:t>W sytuacjach losowych zaświadczenie lub opinia mogą być przedłożone w terminie późniejszym, niezwłocznie po otrzymaniu dokumentu.</a:t>
            </a:r>
          </a:p>
          <a:p>
            <a:r>
              <a:rPr lang="pl-PL" dirty="0" smtClean="0"/>
              <a:t>Opinia rady pedagogicznej jest wydawana na wniosek:</a:t>
            </a:r>
          </a:p>
          <a:p>
            <a:pPr>
              <a:buNone/>
            </a:pPr>
            <a:r>
              <a:rPr lang="pl-PL" dirty="0" smtClean="0"/>
              <a:t>   a. nauczyciela lub specjalisty wykonującego          w szkole zdania z zakresu pomocy psychologiczno-pedagogicznej</a:t>
            </a:r>
          </a:p>
          <a:p>
            <a:pPr>
              <a:buNone/>
            </a:pPr>
            <a:r>
              <a:rPr lang="pl-PL" dirty="0" smtClean="0"/>
              <a:t>   b. rodziców albo pełnoletniego ucznia.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 terminy: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Dyrektor szkoły lub </a:t>
            </a:r>
            <a:r>
              <a:rPr lang="pl-PL" b="1" dirty="0" smtClean="0"/>
              <a:t>upoważniony przez niego nauczyciel </a:t>
            </a:r>
            <a:r>
              <a:rPr lang="pl-PL" dirty="0" smtClean="0"/>
              <a:t>jest zobowiązany do zapoznania uczniów i ich rodziców z możliwymi sposobami dostosowania warunków i form przeprowadzania egzaminu ósmoklasisty         i egzaminu gimnazjalnego nie później niż   do </a:t>
            </a:r>
            <a:r>
              <a:rPr lang="pl-PL" b="1" dirty="0" smtClean="0">
                <a:solidFill>
                  <a:srgbClr val="FF0000"/>
                </a:solidFill>
              </a:rPr>
              <a:t>28 września 2018 roku</a:t>
            </a:r>
            <a:r>
              <a:rPr lang="pl-PL" b="1" dirty="0" smtClean="0"/>
              <a:t>.</a:t>
            </a:r>
            <a:endParaRPr lang="pl-PL" dirty="0" smtClean="0"/>
          </a:p>
          <a:p>
            <a:r>
              <a:rPr lang="pl-PL" dirty="0" smtClean="0"/>
              <a:t>Rada pedagogiczna, spośród możliwych sposobów dostosowania warunków i form przeprowadzania egzaminu, wskazuje sposoby dostosowania warunków lub formy dla danego ucznia.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 szczególnych przypadkach losowych lub zdrowotnych dyrektor szkoły, na wniosek rady pedagogicznej, może wystąpić do dyrektora okręgowej komisji egzaminacyjnej z wnioskiem  o wyrażenie zgody na przystąpienie ucznia do egzaminu w warunkach dostosowanych do jego potrzeb edukacyjnych oraz możliwości psychofizycznych, nieujętych w komunikacie CKE. </a:t>
            </a:r>
            <a:r>
              <a:rPr lang="pl-PL" u="sng" dirty="0" smtClean="0"/>
              <a:t>Wniosek powinien</a:t>
            </a:r>
            <a:r>
              <a:rPr lang="pl-PL" dirty="0" smtClean="0"/>
              <a:t> </a:t>
            </a:r>
            <a:r>
              <a:rPr lang="pl-PL" u="sng" dirty="0" smtClean="0"/>
              <a:t>być uzasadniony                      i potwierdzony stosownymi dokumentami</a:t>
            </a:r>
            <a:r>
              <a:rPr lang="pl-PL" dirty="0" smtClean="0"/>
              <a:t>. Uzgodnienia pomiędzy dyrektorem szkoły           a dyrektorem okręgowej komisji egzaminacyjnej odbywają się w formie pisemnej do </a:t>
            </a:r>
            <a:r>
              <a:rPr lang="pl-PL" b="1" dirty="0" smtClean="0">
                <a:solidFill>
                  <a:srgbClr val="FF0000"/>
                </a:solidFill>
              </a:rPr>
              <a:t>9 listopada 2018 roku</a:t>
            </a:r>
            <a:r>
              <a:rPr lang="pl-PL" b="1" dirty="0" smtClean="0"/>
              <a:t>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 </a:t>
            </a:r>
            <a:r>
              <a:rPr lang="pl-PL" b="1" dirty="0" smtClean="0">
                <a:solidFill>
                  <a:srgbClr val="FF0000"/>
                </a:solidFill>
              </a:rPr>
              <a:t>20 listopada 2018 roku </a:t>
            </a:r>
            <a:r>
              <a:rPr lang="pl-PL" dirty="0" smtClean="0"/>
              <a:t>dyrektor szkoły lub upoważniony przez niego nauczyciel informuje na piśmie rodziców ucznia albo pełnoletniego ucznia o wskazanych sposobach dostosowania warunków i formy przeprowadzania egzaminu do potrzeb edukacyjnych i możliwości psychofizycznych ucznia.</a:t>
            </a:r>
          </a:p>
          <a:p>
            <a:r>
              <a:rPr lang="pl-PL" dirty="0" smtClean="0"/>
              <a:t>Rodzice ucznia lub pełnoletni uczeń składają oświadczenie o korzystaniu albo niekorzystaniu ze wskazanych sposobów dostosowania nie później niż do </a:t>
            </a:r>
            <a:r>
              <a:rPr lang="pl-PL" b="1" dirty="0" smtClean="0">
                <a:solidFill>
                  <a:srgbClr val="FF0000"/>
                </a:solidFill>
              </a:rPr>
              <a:t>23 listopada 2018 roku</a:t>
            </a:r>
            <a:r>
              <a:rPr lang="pl-PL" b="1" dirty="0" smtClean="0"/>
              <a:t>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1215</Words>
  <Application>Microsoft Office PowerPoint</Application>
  <PresentationFormat>Pokaz na ekranie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Sposoby dostosowania warunków i form przeprowadzania egzaminu ósmoklasisty i egzaminu gimnazjalnego </vt:lpstr>
      <vt:lpstr>Slajd 2</vt:lpstr>
      <vt:lpstr>Uczniowie uprawnieni do dostosowania:</vt:lpstr>
      <vt:lpstr>Uczniowie uprawnieni do dostosowania:</vt:lpstr>
      <vt:lpstr>Uczniowie uprawnieni do dostosowania:</vt:lpstr>
      <vt:lpstr>Ważne terminy:</vt:lpstr>
      <vt:lpstr>Slajd 7</vt:lpstr>
      <vt:lpstr>Slajd 8</vt:lpstr>
      <vt:lpstr>Slajd 9</vt:lpstr>
      <vt:lpstr>Slajd 10</vt:lpstr>
      <vt:lpstr>Wybrane sposoby dostosowania warunków      i form przeprowadzania egzaminu ósmoklasisty w roku szkolnym 2018/2019: </vt:lpstr>
      <vt:lpstr>Wybrane sposoby dostosowania warunków      i form przeprowadzania egzaminu ósmoklasisty w roku szkolnym 2018/2019: </vt:lpstr>
      <vt:lpstr>Wybrane sposoby dostosowania warunków      i form przeprowadzania egzaminu ósmoklasisty w roku szkolnym 2018/2019: </vt:lpstr>
      <vt:lpstr>Wybrane sposoby dostosowania warunków      i form przeprowadzania egzaminu ósmoklasisty w roku szkolnym 2018/2019:</vt:lpstr>
      <vt:lpstr>Wybrane sposoby dostosowania warunków      i form przeprowadzania egzaminu ósmoklasisty w roku szkolnym 2018/2019: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Sposoby dostosowania warunków i form przeprowadzania egzaminu ósmoklasisty i egzaminu gimnazjalnego</dc:title>
  <dc:creator>Iwona</dc:creator>
  <cp:lastModifiedBy>User</cp:lastModifiedBy>
  <cp:revision>8</cp:revision>
  <dcterms:created xsi:type="dcterms:W3CDTF">2018-09-18T22:31:22Z</dcterms:created>
  <dcterms:modified xsi:type="dcterms:W3CDTF">2018-09-19T13:38:22Z</dcterms:modified>
</cp:coreProperties>
</file>